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media/image9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v-FI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v-FI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15B842E-F388-41FA-81C5-2B47BFDDD172}" type="datetime">
              <a:rPr b="0" lang="sv-FI" sz="1200" spc="-1" strike="noStrike">
                <a:solidFill>
                  <a:srgbClr val="8b8b8b"/>
                </a:solidFill>
                <a:latin typeface="Calibri"/>
              </a:rPr>
              <a:t>15.11.2022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v-FI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55356BC-C093-43D1-96BB-384A8EB43DD1}" type="slidenum">
              <a:rPr b="0" lang="sv-FI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Toinen jäsennystaso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Kolmas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Neljäs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Viides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Kuudes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Seitsemäs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v-FI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8E2E190-E2BE-4B4B-AAF0-5A892CFF82DF}" type="datetime">
              <a:rPr b="0" lang="sv-FI" sz="1200" spc="-1" strike="noStrike">
                <a:solidFill>
                  <a:srgbClr val="8b8b8b"/>
                </a:solidFill>
                <a:latin typeface="Calibri"/>
              </a:rPr>
              <a:t>15.11.2022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v-FI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D8237D-3BA9-4CF4-A5A8-64BCFF287708}" type="slidenum">
              <a:rPr b="0" lang="sv-FI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v-FI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D58D9A1-7811-4009-A9A7-4718D1C25082}" type="datetime">
              <a:rPr b="0" lang="sv-FI" sz="1200" spc="-1" strike="noStrike">
                <a:solidFill>
                  <a:srgbClr val="8b8b8b"/>
                </a:solidFill>
                <a:latin typeface="Calibri"/>
              </a:rPr>
              <a:t>15.11.2022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v-FI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72A9479-8DDA-462C-A317-F814A30D199D}" type="slidenum">
              <a:rPr b="0" lang="sv-FI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Muokkaa otsikon tekstimuotoa napsauttamalla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Toinen jäsennystaso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Kolmas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Neljäs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Viides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Kuudes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Seitsemäs jäsennystaso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v-FI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v-FI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sv-FI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v-FI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v-FI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sv-FI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v-FI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63E6904-8832-43C3-8B7A-5F4E47415B6D}" type="datetime">
              <a:rPr b="0" lang="sv-FI" sz="1200" spc="-1" strike="noStrike">
                <a:solidFill>
                  <a:srgbClr val="8b8b8b"/>
                </a:solidFill>
                <a:latin typeface="Calibri"/>
              </a:rPr>
              <a:t>15.11.2022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v-FI" sz="2400" spc="-1" strike="noStrike">
              <a:latin typeface="Times New Roman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2A550D8-1220-4A95-B466-339D12C4CF61}" type="slidenum">
              <a:rPr b="0" lang="sv-FI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sv-FI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v-FI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sv-FI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568AD17-DFA1-45D3-A335-6DA0DA8EB975}" type="datetime">
              <a:rPr b="0" lang="sv-FI" sz="1200" spc="-1" strike="noStrike">
                <a:solidFill>
                  <a:srgbClr val="8b8b8b"/>
                </a:solidFill>
                <a:latin typeface="Calibri"/>
              </a:rPr>
              <a:t>15.11.2022</a:t>
            </a:fld>
            <a:endParaRPr b="0" lang="sv-FI" sz="1200" spc="-1" strike="noStrike"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sv-FI" sz="2400" spc="-1" strike="noStrike">
              <a:latin typeface="Times New Roman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8246CBF-C20D-4903-ADD3-604755D6BDDB}" type="slidenum">
              <a:rPr b="0" lang="sv-FI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sv-FI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5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5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antikrigsinitiativet.no/2022/11/11/opprop-norge-ma-velge-en-ny-vei-i-ukraina-krigen/" TargetMode="External"/><Relationship Id="rId2" Type="http://schemas.openxmlformats.org/officeDocument/2006/relationships/hyperlink" Target="https://antikrigsinitiativet.no/2022/11/11/opprop-norge-ma-velge-en-ny-vei-i-ukraina-krigen/" TargetMode="External"/><Relationship Id="rId3" Type="http://schemas.openxmlformats.org/officeDocument/2006/relationships/hyperlink" Target="https://antikrigsinitiativet.no/2022/11/11/opprop-norge-ma-velge-en-ny-vei-i-ukraina-krigen/" TargetMode="External"/><Relationship Id="rId4" Type="http://schemas.openxmlformats.org/officeDocument/2006/relationships/hyperlink" Target="https://www.opprop.net/norge_ma_velge_en_ny_vei_i_ukraina-krigen" TargetMode="External"/><Relationship Id="rId5" Type="http://schemas.openxmlformats.org/officeDocument/2006/relationships/hyperlink" Target="https://www.opprop.net/norge_ma_velge_en_ny_vei_i_ukraina-krigen" TargetMode="External"/><Relationship Id="rId6" Type="http://schemas.openxmlformats.org/officeDocument/2006/relationships/hyperlink" Target="https://www.opprop.net/norge_ma_velge_en_ny_vei_i_ukraina-krigen" TargetMode="External"/><Relationship Id="rId7" Type="http://schemas.openxmlformats.org/officeDocument/2006/relationships/hyperlink" Target="https://www.opprop.net/norge_ma_velge_en_ny_vei_i_ukraina-krigen" TargetMode="External"/><Relationship Id="rId8" Type="http://schemas.openxmlformats.org/officeDocument/2006/relationships/hyperlink" Target="https://www.opprop.net/norge_ma_velge_en_ny_vei_i_ukraina-krigen" TargetMode="External"/><Relationship Id="rId9" Type="http://schemas.openxmlformats.org/officeDocument/2006/relationships/hyperlink" Target="https://www.opprop.net/norge_ma_velge_en_ny_vei_i_ukraina-krigen" TargetMode="External"/><Relationship Id="rId10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85800" y="357120"/>
            <a:ext cx="7772040" cy="4357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1" lang="sv-FI" sz="4400" spc="-1" strike="noStrike">
                <a:solidFill>
                  <a:srgbClr val="000000"/>
                </a:solidFill>
                <a:latin typeface="Calibri"/>
              </a:rPr>
              <a:t>Kvinnor för Fred </a:t>
            </a:r>
            <a:br/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Göteborg 12.11.2022</a:t>
            </a:r>
            <a:br/>
            <a:br/>
            <a:r>
              <a:rPr b="1" lang="sv-FI" sz="4400" spc="-1" strike="noStrike">
                <a:solidFill>
                  <a:srgbClr val="000000"/>
                </a:solidFill>
                <a:latin typeface="Calibri"/>
              </a:rPr>
              <a:t>NATO – SITUATIONEN I FINLAND</a:t>
            </a:r>
            <a:br/>
            <a:br/>
            <a:br/>
            <a:br/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371600" y="4429080"/>
            <a:ext cx="6400440" cy="1642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sv-FI" sz="3600" spc="-1" strike="noStrike">
                <a:solidFill>
                  <a:srgbClr val="000000"/>
                </a:solidFill>
                <a:latin typeface="Calibri"/>
              </a:rPr>
              <a:t>Ulla Klötzer</a:t>
            </a:r>
            <a:endParaRPr b="0" lang="sv-FI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sv-FI" sz="3600" spc="-1" strike="noStrike">
                <a:solidFill>
                  <a:srgbClr val="000000"/>
                </a:solidFill>
                <a:latin typeface="Calibri"/>
              </a:rPr>
              <a:t>Kvinnor för Fred - Finland</a:t>
            </a:r>
            <a:endParaRPr b="0" lang="sv-FI" sz="3600" spc="-1" strike="noStrike">
              <a:latin typeface="Arial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2357280" y="3071880"/>
            <a:ext cx="4607280" cy="14997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28760" y="214200"/>
            <a:ext cx="8257680" cy="650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560"/>
              </a:spcBef>
            </a:pPr>
            <a:r>
              <a:rPr b="1" lang="sv-FI" sz="12800" spc="-1" strike="noStrike">
                <a:solidFill>
                  <a:srgbClr val="000000"/>
                </a:solidFill>
                <a:latin typeface="Calibri"/>
              </a:rPr>
              <a:t>Hufvudstadsbladet 7.11.2022</a:t>
            </a:r>
            <a:endParaRPr b="0" lang="sv-FI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921"/>
              </a:spcBef>
            </a:pPr>
            <a:endParaRPr b="0" lang="sv-FI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President Niinistö: Inga kärnvapen till Finland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2239"/>
              </a:spcBef>
            </a:pP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Finland har inga som helst avsikter att </a:t>
            </a:r>
            <a:r>
              <a:rPr b="1" lang="sv-FI" sz="11200" spc="-1" strike="noStrike">
                <a:solidFill>
                  <a:srgbClr val="ff0000"/>
                </a:solidFill>
                <a:latin typeface="Calibri"/>
              </a:rPr>
              <a:t>förvara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kärnvapen på sitt territorium. Det finns heller inga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tecken på att någon skulle erbjuda oss sådana, säger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Niinistö. </a:t>
            </a:r>
            <a:r>
              <a:rPr b="1" lang="sv-FI" sz="11200" spc="-1" strike="noStrike">
                <a:solidFill>
                  <a:srgbClr val="000000"/>
                </a:solidFill>
                <a:latin typeface="Calibri"/>
              </a:rPr>
              <a:t>Han varnar för att låta den försvars-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1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sv-FI" sz="11200" spc="-1" strike="noStrike">
                <a:solidFill>
                  <a:srgbClr val="000000"/>
                </a:solidFill>
                <a:latin typeface="Calibri"/>
              </a:rPr>
              <a:t>politiska debatten spåra ur. ...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2239"/>
              </a:spcBef>
            </a:pP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99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Finland ska inte delta i debatten om Natos 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kärnvapenpolitik förrän vi är medlemmar. ...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2239"/>
              </a:spcBef>
            </a:pP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... en kärnvapendebatt har blossat upp i Finland på 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sistone, det har blivit vardag att snacka kärnvapen.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1" lang="sv-FI" sz="11200" spc="-1" strike="noStrike">
                <a:solidFill>
                  <a:srgbClr val="ff0000"/>
                </a:solidFill>
                <a:latin typeface="Calibri"/>
              </a:rPr>
              <a:t>     ”</a:t>
            </a:r>
            <a:r>
              <a:rPr b="1" lang="sv-FI" sz="11200" spc="-1" strike="noStrike">
                <a:solidFill>
                  <a:srgbClr val="ff0000"/>
                </a:solidFill>
                <a:latin typeface="Calibri"/>
              </a:rPr>
              <a:t>Det är en farlig utveckling”. 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r>
              <a:rPr b="0" lang="sv-FI" sz="112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239"/>
              </a:spcBef>
            </a:pPr>
            <a:endParaRPr b="0" lang="sv-FI" sz="1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28760" y="357120"/>
            <a:ext cx="8257680" cy="6357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YLE – 12.5.2022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Niinistö: </a:t>
            </a:r>
            <a:r>
              <a:rPr b="1" lang="sv-FI" sz="3200" spc="-1" strike="noStrike">
                <a:solidFill>
                  <a:srgbClr val="ff0000"/>
                </a:solidFill>
                <a:latin typeface="Calibri"/>
              </a:rPr>
              <a:t>”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Som medlem i alliansen bär Finland sin del av ansvaret för hela alliansens säkerhet. ...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Den nordiska modellen med välfärd, demokrati och mänskliga rättigheter kompletteras nu med säkerhetstänkande som kommer att öka stabiliteten inte bara i Norden utan också i de baltiska staterna och hela Östersjöregionen.”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57120" y="357120"/>
            <a:ext cx="8329320" cy="628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Östersjön en NATO-sjö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000" spc="-1" strike="noStrike">
                <a:solidFill>
                  <a:srgbClr val="000000"/>
                </a:solidFill>
                <a:latin typeface="Calibri"/>
              </a:rPr>
              <a:t>Major Pekka Toveri</a:t>
            </a: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, tidigare underrättelsechef för försvarsmaktens generalstab – maj 2022:</a:t>
            </a: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</a:pP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Då Finland och Sverige går med i NATO kommer </a:t>
            </a:r>
            <a:r>
              <a:rPr b="1" i="1" lang="sv-FI" sz="3000" spc="-1" strike="noStrike">
                <a:solidFill>
                  <a:srgbClr val="000000"/>
                </a:solidFill>
                <a:latin typeface="Calibri"/>
              </a:rPr>
              <a:t>“Östersjön att bli en NATO-sjö“</a:t>
            </a: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01"/>
              </a:spcBef>
            </a:pP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Nordiska försvarsproffs: De två länderna kommer att tillhandahålla alliansen sofistikerade vapen och vältränade styrkor, </a:t>
            </a:r>
            <a:r>
              <a:rPr b="1" lang="sv-FI" sz="3000" spc="-1" strike="noStrike">
                <a:solidFill>
                  <a:srgbClr val="000000"/>
                </a:solidFill>
                <a:latin typeface="Calibri"/>
              </a:rPr>
              <a:t>kortare vägar till potentiella ”flampunkter”</a:t>
            </a: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 (flashpoints) och en avsevärt förstärkt nordlig flank.</a:t>
            </a: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01"/>
              </a:spcBef>
            </a:pP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NAVAL NEWS 25.8.2022: Det </a:t>
            </a:r>
            <a:r>
              <a:rPr b="1" lang="sv-FI" sz="3000" spc="-1" strike="noStrike">
                <a:solidFill>
                  <a:srgbClr val="000000"/>
                </a:solidFill>
                <a:latin typeface="Calibri"/>
              </a:rPr>
              <a:t>finsk/estniska samarbetet omvandlar Östersjön till en NATO-sjö</a:t>
            </a: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</a:pP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v-FI" sz="3000" spc="-1" strike="noStrike">
                <a:solidFill>
                  <a:srgbClr val="000000"/>
                </a:solidFill>
                <a:latin typeface="Calibri"/>
              </a:rPr>
              <a:t>Bekräftat av Estslands försvarsmininister Laanet</a:t>
            </a: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 descr=""/>
          <p:cNvPicPr/>
          <p:nvPr/>
        </p:nvPicPr>
        <p:blipFill>
          <a:blip r:embed="rId1"/>
          <a:stretch/>
        </p:blipFill>
        <p:spPr>
          <a:xfrm>
            <a:off x="142920" y="571320"/>
            <a:ext cx="8929440" cy="60004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1285920" y="285840"/>
            <a:ext cx="6429240" cy="63702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357120"/>
            <a:ext cx="8229240" cy="1642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Daily Mail online – 14 May 2022 -</a:t>
            </a:r>
            <a:r>
              <a:rPr b="0" lang="sv-FI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Putin warns Finland has 'made a mistake' after country's president tells him they WILL join NATO – despite Russian threat it could wipe them and Britain out in SECONDS with nukes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7" name="Content Placeholder 3" descr=""/>
          <p:cNvPicPr/>
          <p:nvPr/>
        </p:nvPicPr>
        <p:blipFill>
          <a:blip r:embed="rId1"/>
          <a:stretch/>
        </p:blipFill>
        <p:spPr>
          <a:xfrm>
            <a:off x="1928880" y="2143080"/>
            <a:ext cx="4857480" cy="4571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357120" y="357120"/>
            <a:ext cx="8329320" cy="628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Daily Mail Online: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sv-FI" sz="2800" spc="-1" strike="noStrike">
                <a:solidFill>
                  <a:srgbClr val="ff0000"/>
                </a:solidFill>
                <a:latin typeface="Calibri"/>
              </a:rPr>
              <a:t>Finland skulle utplånas på några sekunder,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skröt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dumans försvarskommittés vice ordförande Aleksey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Zhuravlyov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8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På den finska gränsen kommer vi att ha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sv-FI" sz="2800" spc="-1" strike="noStrike">
                <a:solidFill>
                  <a:srgbClr val="ff0000"/>
                </a:solidFill>
                <a:latin typeface="Calibri"/>
              </a:rPr>
              <a:t>Kinzhal-klass hyper-sonic missiler  som når Finland på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ff0000"/>
                </a:solidFill>
                <a:latin typeface="Calibri"/>
              </a:rPr>
              <a:t>       </a:t>
            </a:r>
            <a:r>
              <a:rPr b="1" lang="sv-FI" sz="2800" spc="-1" strike="noStrike">
                <a:solidFill>
                  <a:srgbClr val="ff0000"/>
                </a:solidFill>
                <a:latin typeface="Calibri"/>
              </a:rPr>
              <a:t>10 – 20 sekunder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Zhuravlyov: </a:t>
            </a: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St Petersburg - Putins födelseplats –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kunde vara Natos första mål i ett krig med Ryssland...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Om finländarna vill förstöra en viss del av vår 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befolkning, om de slår till i St Petersburg, hotar detta att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förstöra hela Finland som stat.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28760" y="142920"/>
            <a:ext cx="8257680" cy="6571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60"/>
              </a:spcBef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Nordstream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300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Veckan innan sprängningen hade </a:t>
            </a: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5 av USA:s största/mest avancerade krigsfartyg</a:t>
            </a: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 praktiskt taget parkerats vid ytan ovanför aktionen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601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Liz Truss </a:t>
            </a: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'budskap' till USA:s utrikesminister Blinken efter Nordstream attacken</a:t>
            </a:r>
            <a:r>
              <a:rPr b="1" lang="sv-FI" sz="3300" spc="-1" strike="noStrike">
                <a:solidFill>
                  <a:srgbClr val="ff0000"/>
                </a:solidFill>
                <a:latin typeface="Calibri"/>
              </a:rPr>
              <a:t>: 'It's done'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601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F.d. polska utrikesministern, nu medlem i EU-parlamentet, </a:t>
            </a: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Radoslaw Sikorski </a:t>
            </a: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Twitter: </a:t>
            </a:r>
            <a:r>
              <a:rPr b="1" lang="sv-FI" sz="3300" spc="-1" strike="noStrike">
                <a:solidFill>
                  <a:srgbClr val="ff0000"/>
                </a:solidFill>
                <a:latin typeface="Calibri"/>
              </a:rPr>
              <a:t>“Tack, USA”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601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Joe Biden, Senator Ron Johnson, Victoria Nuland</a:t>
            </a: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: alla har krävt att </a:t>
            </a:r>
            <a:r>
              <a:rPr b="1" lang="sv-FI" sz="3300" spc="-1" strike="noStrike">
                <a:solidFill>
                  <a:srgbClr val="ff0000"/>
                </a:solidFill>
                <a:latin typeface="Calibri"/>
              </a:rPr>
              <a:t>Nordstream skall tas ur bruk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601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Danmark, Tyskland och Sverige </a:t>
            </a: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undersöker alla rören. De tiger om vem och varför.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300" spc="-1" strike="noStrike">
                <a:solidFill>
                  <a:srgbClr val="000000"/>
                </a:solidFill>
                <a:latin typeface="Calibri"/>
              </a:rPr>
              <a:t>Halloween 1982 – rysk gas pipeline sprängdes i Sibirien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CZECH REPUBLIC – Prague - September 3, 2022 –  </a:t>
            </a:r>
            <a:br/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72 000 demonstrators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4645080" y="2143080"/>
            <a:ext cx="4041360" cy="435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According to the organisers: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400" spc="-1" strike="noStrike">
                <a:solidFill>
                  <a:srgbClr val="ff0000"/>
                </a:solidFill>
                <a:latin typeface="Calibri"/>
              </a:rPr>
              <a:t>the Czech Republic should declare neutrality 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free itself from direct political subservience to the </a:t>
            </a:r>
            <a:r>
              <a:rPr b="1" lang="sv-FI" sz="2400" spc="-1" strike="noStrike">
                <a:solidFill>
                  <a:srgbClr val="ff0000"/>
                </a:solidFill>
                <a:latin typeface="Calibri"/>
              </a:rPr>
              <a:t>EU</a:t>
            </a: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, the WHO or the UN 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400" spc="-1" strike="noStrike">
                <a:solidFill>
                  <a:srgbClr val="ff0000"/>
                </a:solidFill>
                <a:latin typeface="Calibri"/>
              </a:rPr>
              <a:t>secure cheap gas supplies from Russia 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free Czech industry from dependence on foreign companies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Content Placeholder 6" descr=""/>
          <p:cNvPicPr/>
          <p:nvPr/>
        </p:nvPicPr>
        <p:blipFill>
          <a:blip r:embed="rId1"/>
          <a:stretch/>
        </p:blipFill>
        <p:spPr>
          <a:xfrm>
            <a:off x="785880" y="2428920"/>
            <a:ext cx="3571560" cy="40716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274680"/>
            <a:ext cx="8229240" cy="2653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br/>
            <a:br/>
            <a:br/>
            <a:br/>
            <a:br/>
            <a:br/>
            <a:r>
              <a:rPr b="1" lang="sv-FI" sz="3600" spc="-1" strike="noStrike">
                <a:solidFill>
                  <a:srgbClr val="000000"/>
                </a:solidFill>
                <a:latin typeface="Calibri"/>
              </a:rPr>
              <a:t>GERMANY (east) - Leipzig – Monday protests since early September</a:t>
            </a:r>
            <a:br/>
            <a:br/>
            <a:r>
              <a:rPr b="1" lang="sv-FI" sz="2200" spc="-1" strike="noStrike">
                <a:solidFill>
                  <a:srgbClr val="ff0000"/>
                </a:solidFill>
                <a:latin typeface="Calibri"/>
              </a:rPr>
              <a:t>Parties on both the left and right </a:t>
            </a:r>
            <a:r>
              <a:rPr b="1" lang="sv-FI" sz="2200" spc="-1" strike="noStrike">
                <a:solidFill>
                  <a:srgbClr val="000000"/>
                </a:solidFill>
                <a:latin typeface="Calibri"/>
              </a:rPr>
              <a:t>of the political spectrum in Germany have announced a "hot autumn" with regular Monday demonstrations.</a:t>
            </a:r>
            <a:br/>
            <a:br/>
            <a:r>
              <a:rPr b="1" lang="sv-FI" sz="2200" spc="-1" strike="noStrike">
                <a:solidFill>
                  <a:srgbClr val="000000"/>
                </a:solidFill>
                <a:latin typeface="Calibri"/>
              </a:rPr>
              <a:t>The choice of </a:t>
            </a:r>
            <a:r>
              <a:rPr b="1" lang="sv-FI" sz="2200" spc="-1" strike="noStrike">
                <a:solidFill>
                  <a:srgbClr val="ff0000"/>
                </a:solidFill>
                <a:latin typeface="Calibri"/>
              </a:rPr>
              <a:t>Leipzig has a powerful symbolic resonance: </a:t>
            </a:r>
            <a:r>
              <a:rPr b="1" lang="sv-FI" sz="2200" spc="-1" strike="noStrike">
                <a:solidFill>
                  <a:srgbClr val="000000"/>
                </a:solidFill>
                <a:latin typeface="Calibri"/>
              </a:rPr>
              <a:t>This is where East Germans played a decisive role in toppling the dictatorship in the German Democratic Republic  with their Monday demonstrations.</a:t>
            </a:r>
            <a:br/>
            <a:br/>
            <a:br/>
            <a:br/>
            <a:br/>
            <a:r>
              <a:rPr b="1" lang="sv-FI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v-FI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Content Placeholder 4" descr=""/>
          <p:cNvPicPr/>
          <p:nvPr/>
        </p:nvPicPr>
        <p:blipFill>
          <a:blip r:embed="rId1"/>
          <a:stretch/>
        </p:blipFill>
        <p:spPr>
          <a:xfrm>
            <a:off x="428760" y="3857760"/>
            <a:ext cx="4038120" cy="2857320"/>
          </a:xfrm>
          <a:prstGeom prst="rect">
            <a:avLst/>
          </a:prstGeom>
          <a:ln w="9360">
            <a:noFill/>
          </a:ln>
        </p:spPr>
      </p:pic>
      <p:pic>
        <p:nvPicPr>
          <p:cNvPr id="235" name="Content Placeholder 5" descr=""/>
          <p:cNvPicPr/>
          <p:nvPr/>
        </p:nvPicPr>
        <p:blipFill>
          <a:blip r:embed="rId2"/>
          <a:stretch/>
        </p:blipFill>
        <p:spPr>
          <a:xfrm>
            <a:off x="4643280" y="4000680"/>
            <a:ext cx="4038120" cy="2690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500040"/>
            <a:ext cx="8229240" cy="614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POLITISKA SITUATIONEN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98% av alla riksdagsledamöter stöder NATO + alla   partier och hela mainstream median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UKRAINA KRIGET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Fullt stöd från regeringen/riksdagen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(sos.dem. – centern – de gröna – vänsterförbundet) (11 kvinnor – 8 män)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001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DEN HÄR REGERINGEN</a:t>
            </a:r>
            <a:r>
              <a:rPr b="0" i="1" lang="sv-FI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NATO- ansökan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Beställt 64 US F-35 jaktplan - kan bära atomvapen. 10 miljarder usd + 75 % kostnadsökning </a:t>
            </a:r>
            <a:r>
              <a:rPr b="0" lang="sv-FI" sz="2200" spc="-1" strike="noStrike">
                <a:solidFill>
                  <a:srgbClr val="000000"/>
                </a:solidFill>
                <a:latin typeface="Calibri"/>
              </a:rPr>
              <a:t>(inflation, euron svag mot dollarn 20.10.22)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+ underhållskostnader 30 - ?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Enda finsk regering som har donerat vapen till ett land i krig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357120"/>
            <a:ext cx="8229240" cy="2571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GERMANY - not only in Leipzig </a:t>
            </a:r>
            <a:br/>
            <a:br/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Monday 13.9 – 6.000 protesters in 18 different locations in the federal state Mecklenburg Vorpommern </a:t>
            </a:r>
            <a:br/>
            <a:br/>
            <a:r>
              <a:rPr b="1" lang="sv-FI" sz="2400" spc="-1" strike="noStrike">
                <a:solidFill>
                  <a:srgbClr val="000000"/>
                </a:solidFill>
                <a:latin typeface="Calibri"/>
              </a:rPr>
              <a:t>Monday 19.9 – 50.000 protesters in East German federal states</a:t>
            </a:r>
            <a:endParaRPr b="0" lang="sv-FI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4643280" y="3071880"/>
            <a:ext cx="4038120" cy="348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Against inflation and energy prices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NATO no guarantee for prosperity and peace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Open Nord Stream 2 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No weapons to Ukraine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Stop Russia sanctions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Peace with Russia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Take care of people at home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Content Placeholder 4" descr=""/>
          <p:cNvPicPr/>
          <p:nvPr/>
        </p:nvPicPr>
        <p:blipFill>
          <a:blip r:embed="rId1"/>
          <a:stretch/>
        </p:blipFill>
        <p:spPr>
          <a:xfrm>
            <a:off x="457200" y="3164760"/>
            <a:ext cx="4038120" cy="30286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UK – October 1 – Thousands of people across the country flocked to the streets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648320" y="1857240"/>
            <a:ext cx="4038120" cy="4714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Tweet – 1 October, 2022 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UK - Over 100,000 on the streets saying </a:t>
            </a:r>
            <a:r>
              <a:rPr b="1" lang="sv-FI" sz="2000" spc="-1" strike="noStrike">
                <a:solidFill>
                  <a:srgbClr val="ff0000"/>
                </a:solidFill>
                <a:latin typeface="Calibri"/>
              </a:rPr>
              <a:t>“Enough is Enough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'Enough is Enough' rallies across UK amid cost of living crisis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The rallies organized by some worker unions and climate change activists were held in all major cities, including the capital London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Content Placeholder 6" descr=""/>
          <p:cNvPicPr/>
          <p:nvPr/>
        </p:nvPicPr>
        <p:blipFill>
          <a:blip r:embed="rId1"/>
          <a:stretch/>
        </p:blipFill>
        <p:spPr>
          <a:xfrm>
            <a:off x="357120" y="1643040"/>
            <a:ext cx="4038120" cy="2285640"/>
          </a:xfrm>
          <a:prstGeom prst="rect">
            <a:avLst/>
          </a:prstGeom>
          <a:ln w="9360">
            <a:noFill/>
          </a:ln>
        </p:spPr>
      </p:pic>
      <p:pic>
        <p:nvPicPr>
          <p:cNvPr id="242" name="Content Placeholder 7" descr=""/>
          <p:cNvPicPr/>
          <p:nvPr/>
        </p:nvPicPr>
        <p:blipFill>
          <a:blip r:embed="rId2"/>
          <a:stretch/>
        </p:blipFill>
        <p:spPr>
          <a:xfrm>
            <a:off x="642960" y="4143240"/>
            <a:ext cx="3642840" cy="2285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FRANCE - Paris – October 8 - Thousands of Thousand Join  Protest Against NATO and EU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57200" y="1714320"/>
            <a:ext cx="4039920" cy="1714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20000"/>
              </a:lnSpc>
              <a:spcBef>
                <a:spcPts val="660"/>
              </a:spcBef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A massive protest of people marched through the center of ParisOctober 8 </a:t>
            </a:r>
            <a:r>
              <a:rPr b="1" lang="sv-FI" sz="3300" spc="-1" strike="noStrike">
                <a:solidFill>
                  <a:srgbClr val="ff0000"/>
                </a:solidFill>
                <a:latin typeface="Calibri"/>
              </a:rPr>
              <a:t>demanding that France radically change its stance on NATO and the EU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20000"/>
              </a:lnSpc>
              <a:spcBef>
                <a:spcPts val="660"/>
              </a:spcBef>
            </a:pP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sv-FI" sz="3300" spc="-1" strike="noStrike">
                <a:solidFill>
                  <a:srgbClr val="000000"/>
                </a:solidFill>
                <a:latin typeface="Calibri"/>
              </a:rPr>
              <a:t>Frexit” – “Brexit” – “Swexit”</a:t>
            </a: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v-FI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Shape 3"/>
          <p:cNvSpPr txBox="1"/>
          <p:nvPr/>
        </p:nvSpPr>
        <p:spPr>
          <a:xfrm>
            <a:off x="4645080" y="1714320"/>
            <a:ext cx="4041360" cy="4785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1800" spc="-1" strike="noStrike">
                <a:solidFill>
                  <a:srgbClr val="000000"/>
                </a:solidFill>
                <a:latin typeface="Calibri"/>
              </a:rPr>
              <a:t>The protesters denounced </a:t>
            </a:r>
            <a:r>
              <a:rPr b="1" lang="sv-FI" sz="1800" spc="-1" strike="noStrike">
                <a:solidFill>
                  <a:srgbClr val="ff0000"/>
                </a:solidFill>
                <a:latin typeface="Calibri"/>
              </a:rPr>
              <a:t>NATO “warmongering,” </a:t>
            </a:r>
            <a:r>
              <a:rPr b="1" lang="sv-FI" sz="1800" spc="-1" strike="noStrike">
                <a:solidFill>
                  <a:srgbClr val="000000"/>
                </a:solidFill>
                <a:latin typeface="Calibri"/>
              </a:rPr>
              <a:t>as well as economic “disruption” and “energy and health restrictions,” linked to </a:t>
            </a:r>
            <a:r>
              <a:rPr b="1" lang="sv-FI" sz="1800" spc="-1" strike="noStrike">
                <a:solidFill>
                  <a:srgbClr val="ff0000"/>
                </a:solidFill>
                <a:latin typeface="Calibri"/>
              </a:rPr>
              <a:t>the sanctions the EU imposed on Russia</a:t>
            </a:r>
            <a:r>
              <a:rPr b="1" lang="sv-FI" sz="1800" spc="-1" strike="noStrike">
                <a:solidFill>
                  <a:srgbClr val="000000"/>
                </a:solidFill>
                <a:latin typeface="Calibri"/>
              </a:rPr>
              <a:t> over the conflict in Ukraine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199"/>
              </a:lnSpc>
              <a:spcBef>
                <a:spcPts val="360"/>
              </a:spcBef>
            </a:pP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1800" spc="-1" strike="noStrike">
                <a:solidFill>
                  <a:srgbClr val="000000"/>
                </a:solidFill>
                <a:latin typeface="Calibri"/>
              </a:rPr>
              <a:t>The unrest comes as France increasingly struggles to cope with the ongoing energy crunch, a major cause of which is the EU’s sanctions policy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199"/>
              </a:lnSpc>
              <a:spcBef>
                <a:spcPts val="360"/>
              </a:spcBef>
            </a:pP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1800" spc="-1" strike="noStrike">
                <a:solidFill>
                  <a:srgbClr val="000000"/>
                </a:solidFill>
                <a:latin typeface="Calibri"/>
              </a:rPr>
              <a:t>Some nuclear power plants have on two occasions been out of production due to workers strikes.</a:t>
            </a: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v-FI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6" name="Content Placeholder 8" descr=""/>
          <p:cNvPicPr/>
          <p:nvPr/>
        </p:nvPicPr>
        <p:blipFill>
          <a:blip r:embed="rId1"/>
          <a:stretch/>
        </p:blipFill>
        <p:spPr>
          <a:xfrm>
            <a:off x="457200" y="3357720"/>
            <a:ext cx="4039920" cy="29286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ITALY - September news – More Italians Join Nationwide Protest against Overpriced Energy Bills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648320" y="1785960"/>
            <a:ext cx="4038120" cy="4857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October 3, Dozens of protesters, led by USB Union, burnt energy bills outside CDP bank in Rome as part of a rally against rising costs of living 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October 3. Another protest in Naples, burning electricity and gas bills in front of the headquarters of Cassa bank: "Enough high cost, raise wages“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Content Placeholder 4" descr=""/>
          <p:cNvPicPr/>
          <p:nvPr/>
        </p:nvPicPr>
        <p:blipFill>
          <a:blip r:embed="rId1"/>
          <a:stretch/>
        </p:blipFill>
        <p:spPr>
          <a:xfrm>
            <a:off x="457200" y="1714320"/>
            <a:ext cx="4038120" cy="2142720"/>
          </a:xfrm>
          <a:prstGeom prst="rect">
            <a:avLst/>
          </a:prstGeom>
          <a:ln w="9360">
            <a:noFill/>
          </a:ln>
        </p:spPr>
      </p:pic>
      <p:pic>
        <p:nvPicPr>
          <p:cNvPr id="250" name="Picture 5" descr=""/>
          <p:cNvPicPr/>
          <p:nvPr/>
        </p:nvPicPr>
        <p:blipFill>
          <a:blip r:embed="rId2"/>
          <a:stretch/>
        </p:blipFill>
        <p:spPr>
          <a:xfrm>
            <a:off x="428760" y="4071960"/>
            <a:ext cx="4071600" cy="23731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28760" y="285840"/>
            <a:ext cx="8257680" cy="6357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Opprop: Norge må velge en ny vei i </a:t>
            </a:r>
            <a:r>
              <a:rPr b="1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Ukraina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krigen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Antikrigs-Initiativet lanserer et opprop der vi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oppfordrer Norge til å ta et aktivt fredsinitiativ i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Ukraina-krigen.</a:t>
            </a: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 Oppropet er publisert </a:t>
            </a: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på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Opprop.net</a:t>
            </a: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. Les og signer om du er enig </a:t>
            </a: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med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oss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 (det er mulig å signere anonymt).</a:t>
            </a:r>
            <a:br/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Målet er å samle flest mulig personlige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underskrifter og også få andre organisasjoner til å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stille seg bak oppropet:</a:t>
            </a:r>
            <a:br/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00040" y="214200"/>
            <a:ext cx="8186400" cy="650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1" lang="sv-FI" sz="2000" spc="-1" strike="noStrike">
                <a:solidFill>
                  <a:srgbClr val="000000"/>
                </a:solidFill>
                <a:latin typeface="Calibri"/>
              </a:rPr>
              <a:t>Norge må velge en ny vei i Ukraina-krigen</a:t>
            </a:r>
            <a:br/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Som medlem i FNs sikkerhetsråd har Norge et spesielt ansvar for å sikre at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FN-pakten etterleves. Det betyr å gjøre alt for at “alle medlemmer skal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bilegge sine internasjonale tvister ved fredelige midler på en slik måte at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internasjonal fred, sikkerhet og rettferdighet ikke settes i fare.” (artikkel 2,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punkt 3).</a:t>
            </a:r>
            <a:br/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Ved å sende stadig flere og kraftigere våpen til Ukraina bidrar vi til å eskalere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og forlenge krigen. Prisen er titusenvis eller hundretusenvis av drepte. Faren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for at krigen kommer helt ut av kontroll og at atomvåpen tas i bruk er reell.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Norge må bryte ut av folden og ta et aktivt fredsinitiativ: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krev øyeblikkelig våpenhvile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bruk plassen i FNs sikkerhetsråd til å følge opp vårt eget forslag enstemmig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vedtatt i Sikkerhetsrådet (6. mai 2022), for å få i gang fredsforhandlinger i</a:t>
            </a:r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sv-FI" sz="2000" spc="-1" strike="noStrike">
                <a:solidFill>
                  <a:srgbClr val="000000"/>
                </a:solidFill>
                <a:latin typeface="Calibri"/>
              </a:rPr>
              <a:t>tråd med FN-paktens retningslinjer for fredsløsninger</a:t>
            </a:r>
            <a:br/>
            <a:br/>
            <a:endParaRPr b="0" lang="sv-FI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28760" y="357120"/>
            <a:ext cx="8257680" cy="6357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Nordisk appell mot kärnvapen och NATO-baser i Norden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År 1996  bekräftade världens högsta domstol, den internationella domstolen i Haag, att alla länder, enligt art. VI i 1968 års avtal om icke-spridning och kärnvapennedrustning, har en skyldighet att förhandla och komma överens om ett fullständigt avskaffande av alla kärnvapen.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499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Alla nordiska länder har undertecknat icke-sprindnigsavtalet.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499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Vi kräver följaktligen att inga kärnvapen skall tillåtas på nordiskt territorium (Danmark, Finland, Island ???, Norge, Sverige).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499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Vi kräver ytterligare att inga NATO-baser skall inrättas på nordiskt territorium eftersom kärnvapen utgör en fundamental del av NATOs försvars- och avskräckningsdoktrin.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500040" y="285840"/>
            <a:ext cx="8186400" cy="628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br/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Lord Hastings Lionel Ismay, NATO:s första generalsekreterare: : 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ff0000"/>
                </a:solidFill>
                <a:latin typeface="Calibri"/>
              </a:rPr>
              <a:t>NATO:s uppgift är att: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“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Hålla Sovjetunionen utanför, amerikanerna innanför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och tyskarna nere .”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---------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ff0000"/>
                </a:solidFill>
                <a:latin typeface="Calibri"/>
              </a:rPr>
              <a:t>Atomvapen är en central komponent i NATO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2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Försvaret utgår från en blandning av atomvapen, konventionella vapen och missilförsvar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 descr=""/>
          <p:cNvPicPr/>
          <p:nvPr/>
        </p:nvPicPr>
        <p:blipFill>
          <a:blip r:embed="rId1"/>
          <a:stretch/>
        </p:blipFill>
        <p:spPr>
          <a:xfrm>
            <a:off x="2000160" y="214200"/>
            <a:ext cx="4762080" cy="2209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28760" y="357120"/>
            <a:ext cx="8257680" cy="628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NATO ARTIKEL 5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Enligt </a:t>
            </a: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artikel 5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i fördraget åtar sig varje medlemsstat att betrakta </a:t>
            </a: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en väpnad attack i Europa eller Nordamerika mot någon av medlemsstaterna som ett väpnat angrepp mot dem alla.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De andra medlemsstaterna ska bistå den angripna staten på det sätt de bedömer nödvändigt, vilket kan innefatta militära insatser.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Det utgör alltså en </a:t>
            </a: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förpliktelse för Finland och Sverige att gå i krig.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28760" y="357120"/>
            <a:ext cx="8257680" cy="6357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NATO 2030 rapport – juni 2021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7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Huvudsakligen en </a:t>
            </a: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NATO-motsvarighet till USA:s nationella säkerhetsstrategi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5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Det mest anmärkningsvärda är beskrivningen av </a:t>
            </a:r>
            <a:r>
              <a:rPr b="1" lang="sv-FI" sz="3200" spc="-1" strike="noStrike">
                <a:solidFill>
                  <a:srgbClr val="ff0000"/>
                </a:solidFill>
                <a:latin typeface="Calibri"/>
              </a:rPr>
              <a:t>Kina som en "systemisk rival" till NATO, jämsides med Ryssland.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Rapporten nämner upprepade gånger utmaningar från Peking för Europa, Mellanöstern och Indo-Stillahavsområdet.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NATO:s massiva expansion: 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Norden, Central- och Mellaneuropa, Mellan Östern, Latin Amerika, Afrika och Asien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28760" y="357120"/>
            <a:ext cx="8257680" cy="6357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US National Security Strategy – October 2022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President Joe Biden i förordet: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199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”</a:t>
            </a: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Hur vi reagerar på de enorma utmaningar och de oöverträffade möjligheter vi står inför idag kommer att bestämma riktningen för vår värld och påverka säkerheten och 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välståndet för det amerikanska folket</a:t>
            </a: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 i generationer framöver. ...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2022 års nationella säkerhetsstrategi beskriver hur 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min administration </a:t>
            </a: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kommer att ta tag i detta avgörande decennium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 för att främja Amerikas vitala intressen, positionera USA för att utmanövrera våra geopolitiska konkurrenter, ...</a:t>
            </a:r>
            <a:r>
              <a:rPr b="0" i="1" lang="sv-FI" sz="3200" spc="-1" strike="noStrike">
                <a:solidFill>
                  <a:srgbClr val="000000"/>
                </a:solidFill>
                <a:latin typeface="Calibri"/>
              </a:rPr>
              <a:t>”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28760" y="428760"/>
            <a:ext cx="8257680" cy="614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FINLAND  - Lagförslag på remiss – avslutas 23.11.22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1" lang="sv-FI" sz="2200" spc="-1" strike="noStrike">
                <a:solidFill>
                  <a:srgbClr val="000000"/>
                </a:solidFill>
                <a:latin typeface="Calibri"/>
              </a:rPr>
              <a:t>(Sverige promemoria)</a:t>
            </a:r>
            <a:endParaRPr b="0" lang="sv-FI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endParaRPr b="0" lang="sv-FI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i="1" lang="sv-FI" sz="2800" spc="-1" strike="noStrike">
                <a:solidFill>
                  <a:srgbClr val="000000"/>
                </a:solidFill>
                <a:latin typeface="Calibri"/>
              </a:rPr>
              <a:t>Förslag: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601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riksdagen godkänner NATO-stadgan sådan som den är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beslutet kan fattas med enkel majoritet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(tidigare diskuterades ¾ majoritet)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avtalet "oproblematiskt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i fråga om Finlands suveränitet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–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utgör inte en betydande befogenhetsöverföring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till en internationell organisation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Finland deltar fullt ut i NATO:s verksamhet 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---------------      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Tryck på att öka försvarsutgifterna (Kaikkonen 4.11.22)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2599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Finland förväntas bidra med tusentals soldater till fjärran land (Hbl 9.11.22)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28760" y="642960"/>
            <a:ext cx="8257680" cy="592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Newsweek 4.10.2022: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sv-FI" sz="3200" spc="-1" strike="noStrike">
                <a:solidFill>
                  <a:srgbClr val="000000"/>
                </a:solidFill>
                <a:latin typeface="Calibri"/>
              </a:rPr>
              <a:t>Finland kan bli värd för NATOs kärnvapen 600 miles (c 900 km) från Moskva 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efter att Finlands president Sauli Niinistö sagt att det inte finns några undantagskrav för landets anslutning till NATO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ts val="1001"/>
              </a:lnSpc>
              <a:spcBef>
                <a:spcPts val="641"/>
              </a:spcBef>
            </a:pP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sv-FI" sz="3200" spc="-1" strike="noStrike">
                <a:solidFill>
                  <a:srgbClr val="000000"/>
                </a:solidFill>
                <a:latin typeface="Calibri"/>
              </a:rPr>
              <a:t>Vid Helsinki Security Forum (30.9.-2.10.22) i Helsingfors sa president Niinistö: 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   </a:t>
            </a:r>
            <a:r>
              <a:rPr b="1" i="1" lang="sv-FI" sz="3200" spc="-1" strike="noStrike">
                <a:solidFill>
                  <a:srgbClr val="ff0000"/>
                </a:solidFill>
                <a:latin typeface="Calibri"/>
              </a:rPr>
              <a:t>"Finland eftersträvar att bli NATO-medlem, punkt slut (full stop). Inget mer, inget mindre.”</a:t>
            </a:r>
            <a:endParaRPr b="0" lang="sv-FI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500040"/>
            <a:ext cx="8229240" cy="607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Sanna Marin - Yle TV1 29.10.2022: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Fråga: Om Nato-medlemskapet </a:t>
            </a:r>
            <a:r>
              <a:rPr b="1" lang="sv-FI" sz="2800" spc="-1" strike="noStrike">
                <a:solidFill>
                  <a:srgbClr val="000000"/>
                </a:solidFill>
                <a:latin typeface="Calibri"/>
              </a:rPr>
              <a:t>inte</a:t>
            </a: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 förpliktar att placera kärnvapen och baser på finskt territorium, varför utesluter inte regeringen det i avtalet?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Svar:  </a:t>
            </a:r>
            <a:r>
              <a:rPr b="1" i="1" lang="sv-FI" sz="2800" spc="-1" strike="noStrike">
                <a:solidFill>
                  <a:srgbClr val="000000"/>
                </a:solidFill>
                <a:latin typeface="Calibri"/>
              </a:rPr>
              <a:t>”Jag har ansett det som väldigt viktigt att vi inte ställer dylika villkor i förväg, eller försöker begränsa vårt eget handlingsutrymme när det gäller permanenta baser eller kärnvapenfrågor”. 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ts val="1500"/>
              </a:lnSpc>
              <a:spcBef>
                <a:spcPts val="56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v-FI" sz="2800" spc="-1" strike="noStrike">
                <a:solidFill>
                  <a:srgbClr val="000000"/>
                </a:solidFill>
                <a:latin typeface="Calibri"/>
              </a:rPr>
              <a:t>Hon anser det inte troligt att kärnvapen skulle placeras på finsk mark, men hon vill inte stänga dörrarna för framtida beslutsfattare i dessa frågor.</a:t>
            </a: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v-FI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Application>LibreOffice/6.0.3.2$Windows_X86_64 LibreOffice_project/8f48d515416608e3a835360314dac7e47fd0b821</Application>
  <Words>1310</Words>
  <Paragraphs>212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2022-11-09T11:29:27Z</dcterms:created>
  <dc:creator>ullaklotzer</dc:creator>
  <dc:description/>
  <dc:language>sv-FI</dc:language>
  <cp:lastModifiedBy>ullaklotzer</cp:lastModifiedBy>
  <dcterms:modified xsi:type="dcterms:W3CDTF">2022-11-12T05:37:07Z</dcterms:modified>
  <cp:revision>8</cp:revision>
  <dc:subject/>
  <dc:title>Kvinnor för Fred  Göteborg 12.11.2022  NATO – SITUATIONEN I FINLAND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