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64" r:id="rId6"/>
    <p:sldId id="278" r:id="rId7"/>
    <p:sldId id="279" r:id="rId8"/>
    <p:sldId id="271" r:id="rId9"/>
    <p:sldId id="268" r:id="rId10"/>
    <p:sldId id="272" r:id="rId11"/>
    <p:sldId id="274" r:id="rId12"/>
    <p:sldId id="277" r:id="rId13"/>
    <p:sldId id="276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62CB-604F-4738-8676-84483623AFA2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A2CC-92DE-4456-82CD-7074141496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8884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920880" cy="2016224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Some 250 women – some 50 countries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https://womenagainstnato.org/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llak\AppData\Local\Temp\Temp1_LOGO WOMEN NO TO NATO (2).zip\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llak\OneDrive\Desktop\Bryssel\Bryssel 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568952" cy="62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55272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Meeting in the European Parliament with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smtClean="0">
                <a:solidFill>
                  <a:srgbClr val="C00000"/>
                </a:solidFill>
              </a:rPr>
              <a:t>Clare Daly MEP </a:t>
            </a:r>
            <a:r>
              <a:rPr lang="en-GB" sz="2600" dirty="0" smtClean="0"/>
              <a:t>(Ireland/independent/Left-green group) </a:t>
            </a:r>
            <a:r>
              <a:rPr lang="en-GB" b="1" dirty="0" err="1" smtClean="0">
                <a:solidFill>
                  <a:srgbClr val="C00000"/>
                </a:solidFill>
              </a:rPr>
              <a:t>Özlem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Demirel</a:t>
            </a:r>
            <a:r>
              <a:rPr lang="en-GB" b="1" dirty="0" smtClean="0">
                <a:solidFill>
                  <a:srgbClr val="C00000"/>
                </a:solidFill>
              </a:rPr>
              <a:t> MEP </a:t>
            </a:r>
            <a:r>
              <a:rPr lang="en-GB" sz="2600" dirty="0" smtClean="0"/>
              <a:t>(Germany/left)</a:t>
            </a:r>
          </a:p>
          <a:p>
            <a:pPr>
              <a:lnSpc>
                <a:spcPts val="600"/>
              </a:lnSpc>
              <a:buNone/>
            </a:pPr>
            <a:endParaRPr lang="en-GB" dirty="0" smtClean="0"/>
          </a:p>
          <a:p>
            <a:r>
              <a:rPr lang="en-GB" b="1" dirty="0" smtClean="0"/>
              <a:t>Audience at NATO headquarters </a:t>
            </a:r>
            <a:r>
              <a:rPr lang="en-GB" dirty="0" smtClean="0"/>
              <a:t>– handing over Declaration Against NATO to Nicola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Santis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 (</a:t>
            </a:r>
            <a:r>
              <a:rPr lang="en-GB" sz="2600" dirty="0" smtClean="0"/>
              <a:t>Head of the Engagements Section in the Public Diplomacy Division of the NATO Headquarters in Brussels) </a:t>
            </a:r>
          </a:p>
          <a:p>
            <a:pPr>
              <a:lnSpc>
                <a:spcPts val="600"/>
              </a:lnSpc>
              <a:buNone/>
            </a:pPr>
            <a:endParaRPr lang="en-GB" sz="2600" dirty="0" smtClean="0"/>
          </a:p>
          <a:p>
            <a:r>
              <a:rPr lang="en-GB" b="1" dirty="0" smtClean="0"/>
              <a:t>Event</a:t>
            </a:r>
            <a:r>
              <a:rPr lang="en-GB" dirty="0" smtClean="0"/>
              <a:t>: In </a:t>
            </a:r>
            <a:r>
              <a:rPr lang="en-GB" dirty="0" smtClean="0"/>
              <a:t>Brussels – 2 days -  </a:t>
            </a:r>
            <a:r>
              <a:rPr lang="en-GB" dirty="0" smtClean="0"/>
              <a:t>60 </a:t>
            </a:r>
            <a:r>
              <a:rPr lang="en-GB" dirty="0" err="1" smtClean="0"/>
              <a:t>pers</a:t>
            </a:r>
            <a:r>
              <a:rPr lang="en-GB" dirty="0" smtClean="0"/>
              <a:t> - Online 250 </a:t>
            </a:r>
            <a:r>
              <a:rPr lang="en-GB" dirty="0" err="1" smtClean="0"/>
              <a:t>pers</a:t>
            </a:r>
            <a:endParaRPr lang="en-GB" dirty="0" smtClean="0"/>
          </a:p>
          <a:p>
            <a:pPr>
              <a:lnSpc>
                <a:spcPts val="2200"/>
              </a:lnSpc>
              <a:buNone/>
            </a:pPr>
            <a:r>
              <a:rPr lang="en-GB" dirty="0" smtClean="0"/>
              <a:t>    </a:t>
            </a:r>
            <a:r>
              <a:rPr lang="en-GB" sz="2400" dirty="0" smtClean="0"/>
              <a:t> Webinars </a:t>
            </a:r>
            <a:r>
              <a:rPr lang="en-GB" sz="2400" dirty="0" err="1" smtClean="0"/>
              <a:t>Nato</a:t>
            </a:r>
            <a:r>
              <a:rPr lang="en-GB" sz="2400" dirty="0" smtClean="0"/>
              <a:t> in:</a:t>
            </a:r>
          </a:p>
          <a:p>
            <a:pPr>
              <a:lnSpc>
                <a:spcPts val="2200"/>
              </a:lnSpc>
              <a:buNone/>
            </a:pPr>
            <a:r>
              <a:rPr lang="en-GB" sz="2400" dirty="0" smtClean="0"/>
              <a:t>     - Europe</a:t>
            </a:r>
          </a:p>
          <a:p>
            <a:pPr>
              <a:lnSpc>
                <a:spcPts val="2200"/>
              </a:lnSpc>
              <a:buNone/>
            </a:pPr>
            <a:r>
              <a:rPr lang="en-GB" sz="2400" dirty="0" smtClean="0"/>
              <a:t>     - US/Canada</a:t>
            </a:r>
          </a:p>
          <a:p>
            <a:pPr>
              <a:lnSpc>
                <a:spcPts val="2200"/>
              </a:lnSpc>
              <a:buNone/>
            </a:pPr>
            <a:r>
              <a:rPr lang="en-GB" sz="2400" dirty="0" smtClean="0"/>
              <a:t>     - Africa</a:t>
            </a:r>
          </a:p>
          <a:p>
            <a:pPr>
              <a:lnSpc>
                <a:spcPts val="2200"/>
              </a:lnSpc>
              <a:buNone/>
            </a:pPr>
            <a:r>
              <a:rPr lang="en-GB" sz="2400" dirty="0" smtClean="0"/>
              <a:t>     - Asia Pacific</a:t>
            </a:r>
          </a:p>
          <a:p>
            <a:pPr>
              <a:lnSpc>
                <a:spcPts val="2200"/>
              </a:lnSpc>
              <a:buNone/>
            </a:pPr>
            <a:r>
              <a:rPr lang="en-GB" sz="2400" dirty="0" smtClean="0"/>
              <a:t>     - Latin America</a:t>
            </a:r>
          </a:p>
          <a:p>
            <a:pPr>
              <a:lnSpc>
                <a:spcPts val="600"/>
              </a:lnSpc>
              <a:buNone/>
            </a:pPr>
            <a:endParaRPr lang="en-GB" sz="24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ts val="1800"/>
              </a:lnSpc>
              <a:buNone/>
            </a:pPr>
            <a:r>
              <a:rPr lang="en-GB" sz="6700" b="1" dirty="0" smtClean="0"/>
              <a:t>Clare Daly – MEP – </a:t>
            </a:r>
            <a:r>
              <a:rPr lang="en-GB" sz="4400" dirty="0"/>
              <a:t>Independents for </a:t>
            </a:r>
            <a:r>
              <a:rPr lang="en-GB" sz="4400" dirty="0" smtClean="0"/>
              <a:t>change/Ireland – </a:t>
            </a:r>
          </a:p>
          <a:p>
            <a:pPr>
              <a:lnSpc>
                <a:spcPts val="1800"/>
              </a:lnSpc>
              <a:buNone/>
            </a:pPr>
            <a:r>
              <a:rPr lang="en-GB" sz="4400" dirty="0" smtClean="0"/>
              <a:t>Left/Green group</a:t>
            </a:r>
            <a:r>
              <a:rPr lang="en-GB" sz="6700" b="1" dirty="0" smtClean="0"/>
              <a:t> </a:t>
            </a:r>
          </a:p>
          <a:p>
            <a:pPr>
              <a:lnSpc>
                <a:spcPts val="800"/>
              </a:lnSpc>
              <a:buNone/>
            </a:pPr>
            <a:endParaRPr lang="en-GB" sz="5100" b="1" dirty="0" smtClean="0"/>
          </a:p>
          <a:p>
            <a:pPr>
              <a:buNone/>
            </a:pPr>
            <a:r>
              <a:rPr lang="en-GB" sz="5100" b="1" dirty="0" smtClean="0"/>
              <a:t>“I </a:t>
            </a:r>
            <a:r>
              <a:rPr lang="en-GB" sz="5100" b="1" dirty="0"/>
              <a:t>can’t tell you how happy I am that this event is taking </a:t>
            </a:r>
            <a:endParaRPr lang="en-GB" sz="5100" b="1" dirty="0" smtClean="0"/>
          </a:p>
          <a:p>
            <a:pPr>
              <a:buNone/>
            </a:pPr>
            <a:r>
              <a:rPr lang="en-GB" sz="5100" b="1" dirty="0" smtClean="0"/>
              <a:t>place</a:t>
            </a:r>
            <a:r>
              <a:rPr lang="en-GB" sz="5100" b="1" dirty="0"/>
              <a:t>, </a:t>
            </a:r>
            <a:r>
              <a:rPr lang="en-GB" sz="5100" b="1" dirty="0" smtClean="0"/>
              <a:t>and </a:t>
            </a:r>
            <a:r>
              <a:rPr lang="en-GB" sz="5100" b="1" dirty="0"/>
              <a:t>that the Global Women for Peace United </a:t>
            </a:r>
            <a:r>
              <a:rPr lang="en-GB" sz="5100" b="1" dirty="0" smtClean="0"/>
              <a:t>Against</a:t>
            </a:r>
          </a:p>
          <a:p>
            <a:pPr>
              <a:buNone/>
            </a:pPr>
            <a:r>
              <a:rPr lang="en-GB" sz="5100" b="1" dirty="0" smtClean="0"/>
              <a:t>NATO declaration </a:t>
            </a:r>
            <a:r>
              <a:rPr lang="en-GB" sz="5100" b="1" dirty="0"/>
              <a:t>has been produced and circulated.  </a:t>
            </a:r>
          </a:p>
          <a:p>
            <a:pPr>
              <a:buNone/>
            </a:pPr>
            <a:r>
              <a:rPr lang="en-GB" sz="5100" dirty="0" smtClean="0"/>
              <a:t>It </a:t>
            </a:r>
            <a:r>
              <a:rPr lang="en-GB" sz="5100" dirty="0"/>
              <a:t>has never been more needed. </a:t>
            </a:r>
            <a:r>
              <a:rPr lang="en-GB" sz="5100" dirty="0" smtClean="0"/>
              <a:t>Because </a:t>
            </a:r>
            <a:r>
              <a:rPr lang="en-GB" sz="5100" dirty="0"/>
              <a:t>feminism has been </a:t>
            </a:r>
            <a:endParaRPr lang="en-GB" sz="5100" dirty="0" smtClean="0"/>
          </a:p>
          <a:p>
            <a:pPr>
              <a:buNone/>
            </a:pPr>
            <a:r>
              <a:rPr lang="en-GB" sz="5100" dirty="0" smtClean="0"/>
              <a:t>ruthlessly </a:t>
            </a:r>
            <a:r>
              <a:rPr lang="en-GB" sz="5100" dirty="0"/>
              <a:t>co-opted by the military industrial complex. </a:t>
            </a:r>
          </a:p>
          <a:p>
            <a:pPr>
              <a:lnSpc>
                <a:spcPts val="100"/>
              </a:lnSpc>
              <a:buNone/>
            </a:pPr>
            <a:r>
              <a:rPr lang="en-GB" sz="5100" dirty="0"/>
              <a:t> </a:t>
            </a:r>
          </a:p>
          <a:p>
            <a:pPr>
              <a:lnSpc>
                <a:spcPts val="2100"/>
              </a:lnSpc>
              <a:buNone/>
            </a:pPr>
            <a:r>
              <a:rPr lang="en-GB" sz="5100" b="1" dirty="0" smtClean="0"/>
              <a:t>A </a:t>
            </a:r>
            <a:r>
              <a:rPr lang="en-GB" sz="5100" b="1" dirty="0"/>
              <a:t>succession of young, glossy female politicians and </a:t>
            </a:r>
            <a:r>
              <a:rPr lang="en-GB" sz="5100" b="1" dirty="0" smtClean="0"/>
              <a:t>media</a:t>
            </a:r>
          </a:p>
          <a:p>
            <a:pPr>
              <a:lnSpc>
                <a:spcPts val="2100"/>
              </a:lnSpc>
              <a:buNone/>
            </a:pPr>
            <a:r>
              <a:rPr lang="en-GB" sz="5100" b="1" dirty="0" smtClean="0"/>
              <a:t>personalities </a:t>
            </a:r>
            <a:r>
              <a:rPr lang="en-GB" sz="5100" b="1" dirty="0"/>
              <a:t>have been pushed to the fore across Europe </a:t>
            </a:r>
            <a:r>
              <a:rPr lang="en-GB" sz="5100" b="1" dirty="0" smtClean="0"/>
              <a:t>to</a:t>
            </a:r>
          </a:p>
          <a:p>
            <a:pPr>
              <a:lnSpc>
                <a:spcPts val="2100"/>
              </a:lnSpc>
              <a:buNone/>
            </a:pPr>
            <a:r>
              <a:rPr lang="en-GB" sz="5100" b="1" dirty="0" smtClean="0"/>
              <a:t>argue </a:t>
            </a:r>
            <a:r>
              <a:rPr lang="en-GB" sz="5100" b="1" dirty="0"/>
              <a:t>on NATO’s behalf, to argue for more war, more </a:t>
            </a:r>
            <a:endParaRPr lang="en-GB" sz="5100" b="1" dirty="0" smtClean="0"/>
          </a:p>
          <a:p>
            <a:pPr>
              <a:lnSpc>
                <a:spcPts val="2100"/>
              </a:lnSpc>
              <a:buNone/>
            </a:pPr>
            <a:r>
              <a:rPr lang="en-GB" sz="5100" b="1" dirty="0" smtClean="0"/>
              <a:t>militarism</a:t>
            </a:r>
            <a:r>
              <a:rPr lang="en-GB" sz="5100" b="1" dirty="0"/>
              <a:t>, more arms spending</a:t>
            </a:r>
            <a:r>
              <a:rPr lang="en-GB" sz="5100" b="1" dirty="0" smtClean="0"/>
              <a:t>...</a:t>
            </a:r>
          </a:p>
          <a:p>
            <a:pPr>
              <a:lnSpc>
                <a:spcPts val="300"/>
              </a:lnSpc>
              <a:buNone/>
            </a:pPr>
            <a:endParaRPr lang="en-GB" sz="5100" dirty="0" smtClean="0"/>
          </a:p>
          <a:p>
            <a:pPr>
              <a:buNone/>
            </a:pPr>
            <a:r>
              <a:rPr lang="en-GB" sz="5100" b="1" dirty="0" smtClean="0"/>
              <a:t>War </a:t>
            </a:r>
            <a:r>
              <a:rPr lang="en-GB" sz="5100" b="1" dirty="0"/>
              <a:t>and militarism are anathema to feminism</a:t>
            </a:r>
            <a:r>
              <a:rPr lang="en-GB" sz="5100" dirty="0"/>
              <a:t>. They </a:t>
            </a:r>
            <a:r>
              <a:rPr lang="en-GB" sz="5100" dirty="0" smtClean="0"/>
              <a:t>are</a:t>
            </a:r>
          </a:p>
          <a:p>
            <a:pPr>
              <a:buNone/>
            </a:pPr>
            <a:r>
              <a:rPr lang="en-GB" sz="5100" dirty="0" smtClean="0"/>
              <a:t>opposites</a:t>
            </a:r>
            <a:r>
              <a:rPr lang="en-GB" sz="5100" dirty="0"/>
              <a:t>, they cannot be </a:t>
            </a:r>
            <a:r>
              <a:rPr lang="en-GB" sz="5100" dirty="0" smtClean="0"/>
              <a:t>reconciled...</a:t>
            </a:r>
          </a:p>
          <a:p>
            <a:pPr>
              <a:lnSpc>
                <a:spcPts val="800"/>
              </a:lnSpc>
              <a:buNone/>
            </a:pPr>
            <a:endParaRPr lang="en-GB" sz="5100" dirty="0" smtClean="0"/>
          </a:p>
          <a:p>
            <a:pPr>
              <a:buNone/>
            </a:pPr>
            <a:r>
              <a:rPr lang="en-GB" sz="5100" b="1" dirty="0"/>
              <a:t>We have to be loud in calling that out</a:t>
            </a:r>
            <a:r>
              <a:rPr lang="en-GB" sz="5100" dirty="0"/>
              <a:t>. We have to be </a:t>
            </a:r>
            <a:r>
              <a:rPr lang="en-GB" sz="5100" dirty="0" smtClean="0"/>
              <a:t>crystal</a:t>
            </a:r>
          </a:p>
          <a:p>
            <a:pPr>
              <a:buNone/>
            </a:pPr>
            <a:r>
              <a:rPr lang="en-GB" sz="5100" dirty="0" smtClean="0"/>
              <a:t>clear </a:t>
            </a:r>
            <a:r>
              <a:rPr lang="en-GB" sz="5100" dirty="0"/>
              <a:t>in our position that girl-washing militarism is an act </a:t>
            </a:r>
            <a:r>
              <a:rPr lang="en-GB" sz="5100" dirty="0" smtClean="0"/>
              <a:t>of</a:t>
            </a:r>
          </a:p>
          <a:p>
            <a:pPr>
              <a:buNone/>
            </a:pPr>
            <a:r>
              <a:rPr lang="en-GB" sz="5100" dirty="0" smtClean="0"/>
              <a:t>breathtaking cynicism </a:t>
            </a:r>
            <a:r>
              <a:rPr lang="en-GB" sz="5100" dirty="0"/>
              <a:t>that we will not stand for</a:t>
            </a:r>
            <a:r>
              <a:rPr lang="en-GB" sz="5100" dirty="0" smtClean="0"/>
              <a:t>.” </a:t>
            </a:r>
            <a:r>
              <a:rPr lang="en-GB" sz="5100" b="1" dirty="0" smtClean="0"/>
              <a:t> </a:t>
            </a:r>
          </a:p>
          <a:p>
            <a:endParaRPr lang="en-GB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264696"/>
          </a:xfrm>
        </p:spPr>
        <p:txBody>
          <a:bodyPr/>
          <a:lstStyle/>
          <a:p>
            <a:r>
              <a:rPr lang="en-GB" b="1" dirty="0" smtClean="0"/>
              <a:t>Demonstration – part of International Peace Wave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sz="2800" b="1" dirty="0" smtClean="0"/>
              <a:t>Live peace actions in streets and squares; </a:t>
            </a:r>
            <a:br>
              <a:rPr lang="en-GB" sz="2800" b="1" dirty="0" smtClean="0"/>
            </a:br>
            <a:r>
              <a:rPr lang="en-GB" sz="2800" dirty="0" smtClean="0"/>
              <a:t>rallies, concerts, artwork creation, blood drives,  installation of peace poles, dances, speeches, and various public demonstrations.</a:t>
            </a:r>
            <a:br>
              <a:rPr lang="en-GB" sz="2800" dirty="0" smtClean="0"/>
            </a:br>
            <a:r>
              <a:rPr lang="en-GB" sz="2800" b="1" dirty="0" smtClean="0"/>
              <a:t>Moving around the globe with the sun.</a:t>
            </a:r>
          </a:p>
          <a:p>
            <a:pPr>
              <a:buNone/>
            </a:pP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dirty="0"/>
          </a:p>
        </p:txBody>
      </p:sp>
      <p:pic>
        <p:nvPicPr>
          <p:cNvPr id="4" name="Content Placeholder 3" descr="https://worldbeyondwar.org/wp-content/uploads/2023/04/wave_202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17032"/>
            <a:ext cx="5256584" cy="29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408712"/>
          </a:xfrm>
        </p:spPr>
        <p:txBody>
          <a:bodyPr/>
          <a:lstStyle/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The next summit of the NATO will be held in Washington in July 2024</a:t>
            </a:r>
          </a:p>
          <a:p>
            <a:pPr>
              <a:lnSpc>
                <a:spcPts val="1200"/>
              </a:lnSpc>
              <a:buNone/>
            </a:pPr>
            <a:endParaRPr lang="en-GB" b="1" dirty="0" smtClean="0"/>
          </a:p>
          <a:p>
            <a:r>
              <a:rPr lang="en-GB" b="1" dirty="0" smtClean="0"/>
              <a:t>Biden has invited NATO 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16288" cy="612068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We are coming too, to protest against Global NATO - it belongs to the dust bin of history</a:t>
            </a:r>
          </a:p>
          <a:p>
            <a:endParaRPr lang="en-GB" b="1" dirty="0" smtClean="0">
              <a:solidFill>
                <a:srgbClr val="C00000"/>
              </a:solidFill>
            </a:endParaRPr>
          </a:p>
          <a:p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NATO Summit to be held in Washington in 2024, in 2025 in the Netherland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www.no-to-nato.org/wp-content/uploads/2022/03/no-to-nato-logo-2022-300x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312368" cy="10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llak\AppData\Local\Temp\Temp1_LOGO WOMEN NO TO NATO (2).zip\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pis.mail.yahoo.com/ws/v3/mailboxes/@.id==VjN-08fcqI6fGKYzp95is2aFXTDPoHPf8cd9H1gNzsbHwC43AHnoFKrazE1dWzrKnLphOstHGQ2SvOzuBlPC52QM-g/messages/@.id==ACBlDUEhbH7CZOuzPQOCcHfNsHM/content/parts/@.id==1.2.7/thumbnail?appid=YMailNorrin&amp;downloadWhenThumbnailFails=true&amp;pid=1.2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https://apis.mail.yahoo.com/ws/v3/mailboxes/@.id==VjN-08fcqI6fGKYzp95is2aFXTDPoHPf8cd9H1gNzsbHwC43AHnoFKrazE1dWzrKnLphOstHGQ2SvOzuBlPC52QM-g/messages/@.id==ACBlDUEhbH7CZOuzPQOCcHfNsHM/content/parts/@.id==1.2.7/thumbnail?appid=YMailNorrin&amp;downloadWhenThumbnailFails=true&amp;pid=1.2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] First they ignore you : r/GetMotiv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8" descr="Image] First they ignore you : r/GetMotiv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8488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U.S. Secretary of State James Baker’s famous</a:t>
            </a:r>
            <a:r>
              <a:rPr lang="en-GB" sz="2800" dirty="0" smtClean="0"/>
              <a:t> </a:t>
            </a:r>
            <a:r>
              <a:rPr lang="en-GB" sz="2800" b="1" dirty="0" smtClean="0"/>
              <a:t>meeting with Soviet leader Mikhail Gorbachev </a:t>
            </a:r>
            <a:r>
              <a:rPr lang="en-GB" sz="2800" b="1" dirty="0" smtClean="0"/>
              <a:t> </a:t>
            </a:r>
            <a:br>
              <a:rPr lang="en-GB" sz="2800" b="1" dirty="0" smtClean="0"/>
            </a:br>
            <a:r>
              <a:rPr lang="en-GB" sz="2800" b="1" dirty="0" smtClean="0"/>
              <a:t>February </a:t>
            </a:r>
            <a:r>
              <a:rPr lang="en-GB" sz="2800" b="1" dirty="0" smtClean="0"/>
              <a:t>9, 1990</a:t>
            </a:r>
            <a:endParaRPr lang="en-GB" sz="2800" b="1" dirty="0"/>
          </a:p>
        </p:txBody>
      </p:sp>
      <p:pic>
        <p:nvPicPr>
          <p:cNvPr id="4" name="Content Placeholder 3" descr="Did NATO promise Russia never to expand to the east? | DW News - YouTub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935162"/>
            <a:ext cx="8128000" cy="47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1949: </a:t>
            </a:r>
            <a:r>
              <a:rPr lang="en-GB" sz="2800" b="1" dirty="0" smtClean="0">
                <a:solidFill>
                  <a:srgbClr val="C00000"/>
                </a:solidFill>
              </a:rPr>
              <a:t>12 founding members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dirty="0" smtClean="0"/>
              <a:t>Since then: </a:t>
            </a:r>
            <a:r>
              <a:rPr lang="en-GB" sz="2800" b="1" dirty="0" smtClean="0">
                <a:solidFill>
                  <a:srgbClr val="C00000"/>
                </a:solidFill>
              </a:rPr>
              <a:t>19 more countries have joined NATO </a:t>
            </a:r>
            <a:r>
              <a:rPr lang="en-GB" sz="2800" dirty="0" smtClean="0"/>
              <a:t>through nine rounds of enlargement (in 1952, 1955, 1982, 1999, 2004, 2009, 2017, 2020 and </a:t>
            </a:r>
            <a:r>
              <a:rPr lang="en-GB" sz="2800" dirty="0" smtClean="0"/>
              <a:t>2023 </a:t>
            </a:r>
            <a:r>
              <a:rPr lang="en-GB" sz="2800" b="1" dirty="0" smtClean="0">
                <a:solidFill>
                  <a:srgbClr val="C00000"/>
                </a:solidFill>
              </a:rPr>
              <a:t>= 31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More irrational NATO expansion to come - Global Tim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72" y="2205038"/>
            <a:ext cx="811645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a should avoid security plight set by NATO expansion - Global Ti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O eyes the Arctic - Global Ti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58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ancolomb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 on terror in Africa | Cartoon M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16288" cy="5976664"/>
          </a:xfrm>
        </p:spPr>
        <p:txBody>
          <a:bodyPr/>
          <a:lstStyle/>
          <a:p>
            <a:pPr algn="ctr">
              <a:buNone/>
            </a:pPr>
            <a:r>
              <a:rPr lang="en-GB" sz="3600" b="1" dirty="0" smtClean="0"/>
              <a:t>May 2023  </a:t>
            </a:r>
          </a:p>
          <a:p>
            <a:pPr algn="ctr">
              <a:buNone/>
            </a:pPr>
            <a:r>
              <a:rPr lang="en-GB" sz="3600" b="1" dirty="0" smtClean="0"/>
              <a:t>Pope Francis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b="1" dirty="0" smtClean="0"/>
              <a:t>NATO may have caused Russia’s invasion of Ukraine</a:t>
            </a:r>
          </a:p>
          <a:p>
            <a:endParaRPr lang="en-GB" b="1" dirty="0" smtClean="0"/>
          </a:p>
          <a:p>
            <a:r>
              <a:rPr lang="en-GB" b="1" dirty="0" smtClean="0"/>
              <a:t>Transatlantic military alliance was ‘barking’ at Russia’s door.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Content Placeholder 4" descr="Nato is 'partly to blame' for Russian war in Ukraine , claims Po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32048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626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800" b="1" dirty="0" smtClean="0"/>
              <a:t>What do Global Women for Peace United</a:t>
            </a:r>
          </a:p>
          <a:p>
            <a:pPr>
              <a:buNone/>
            </a:pPr>
            <a:r>
              <a:rPr lang="en-GB" sz="3800" b="1" dirty="0" smtClean="0"/>
              <a:t>Against NATO  want? </a:t>
            </a:r>
          </a:p>
          <a:p>
            <a:pPr>
              <a:lnSpc>
                <a:spcPts val="600"/>
              </a:lnSpc>
              <a:buNone/>
            </a:pPr>
            <a:endParaRPr lang="en-GB" sz="3800" b="1" dirty="0" smtClean="0"/>
          </a:p>
          <a:p>
            <a:pPr>
              <a:lnSpc>
                <a:spcPts val="600"/>
              </a:lnSpc>
              <a:buNone/>
            </a:pPr>
            <a:endParaRPr lang="en-GB" sz="3800" b="1" dirty="0" smtClean="0"/>
          </a:p>
          <a:p>
            <a:pPr>
              <a:lnSpc>
                <a:spcPts val="600"/>
              </a:lnSpc>
              <a:buNone/>
            </a:pPr>
            <a:endParaRPr lang="en-GB" sz="3800" b="1" dirty="0" smtClean="0"/>
          </a:p>
          <a:p>
            <a:pPr>
              <a:lnSpc>
                <a:spcPts val="1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NO</a:t>
            </a:r>
            <a:r>
              <a:rPr lang="en-GB" dirty="0" smtClean="0"/>
              <a:t> to global NATO </a:t>
            </a:r>
          </a:p>
          <a:p>
            <a:pPr>
              <a:lnSpc>
                <a:spcPts val="100"/>
              </a:lnSpc>
            </a:pPr>
            <a:endParaRPr lang="en-GB" dirty="0"/>
          </a:p>
          <a:p>
            <a:pPr>
              <a:lnSpc>
                <a:spcPts val="100"/>
              </a:lnSpc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No</a:t>
            </a:r>
            <a:r>
              <a:rPr lang="en-GB" dirty="0" smtClean="0"/>
              <a:t> to increasingly militarised blocs</a:t>
            </a:r>
          </a:p>
          <a:p>
            <a:pPr>
              <a:lnSpc>
                <a:spcPts val="600"/>
              </a:lnSpc>
            </a:pPr>
            <a:endParaRPr lang="en-GB" dirty="0"/>
          </a:p>
          <a:p>
            <a:r>
              <a:rPr lang="en-GB" b="1" dirty="0" smtClean="0">
                <a:solidFill>
                  <a:srgbClr val="C00000"/>
                </a:solidFill>
              </a:rPr>
              <a:t>No </a:t>
            </a:r>
            <a:r>
              <a:rPr lang="en-GB" dirty="0" smtClean="0"/>
              <a:t>to war as a way of settling international disputes. </a:t>
            </a:r>
          </a:p>
          <a:p>
            <a:pPr>
              <a:lnSpc>
                <a:spcPts val="6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No</a:t>
            </a:r>
            <a:r>
              <a:rPr lang="en-GB" dirty="0" smtClean="0"/>
              <a:t> to the militarization of scientific research</a:t>
            </a:r>
          </a:p>
          <a:p>
            <a:pPr>
              <a:lnSpc>
                <a:spcPts val="8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No</a:t>
            </a:r>
            <a:r>
              <a:rPr lang="en-GB" dirty="0" smtClean="0"/>
              <a:t> to the involvement of women in patriarchy's war plans.</a:t>
            </a:r>
          </a:p>
          <a:p>
            <a:pPr>
              <a:lnSpc>
                <a:spcPts val="0"/>
              </a:lnSpc>
              <a:buNone/>
            </a:pP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No</a:t>
            </a:r>
            <a:r>
              <a:rPr lang="en-GB" dirty="0" smtClean="0"/>
              <a:t> to any ‘gender approach’ in NATO. </a:t>
            </a:r>
          </a:p>
          <a:p>
            <a:pPr>
              <a:lnSpc>
                <a:spcPct val="12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Putting women in top roles in a warmongering military organization will do nothing to promote the principles of equality, justice and peace that underlie women’s struggles for freedom.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349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U.S. Secretary of State James Baker’s famous meeting with Soviet leader Mikhail Gorbachev   February 9, 1990</vt:lpstr>
      <vt:lpstr>1949: 12 founding members Since then: 19 more countries have joined NATO through nine rounds of enlargement (in 1952, 1955, 1982, 1999, 2004, 2009, 2017, 2020 and 2023 = 31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Ulla Klötzer</dc:creator>
  <cp:lastModifiedBy>Ulla Klötzer</cp:lastModifiedBy>
  <cp:revision>2</cp:revision>
  <dcterms:created xsi:type="dcterms:W3CDTF">2023-09-17T15:59:25Z</dcterms:created>
  <dcterms:modified xsi:type="dcterms:W3CDTF">2023-09-17T16:59:57Z</dcterms:modified>
</cp:coreProperties>
</file>